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262" r:id="rId3"/>
    <p:sldId id="263" r:id="rId4"/>
    <p:sldId id="265" r:id="rId5"/>
    <p:sldId id="264" r:id="rId6"/>
    <p:sldId id="266" r:id="rId7"/>
    <p:sldId id="267" r:id="rId8"/>
    <p:sldId id="300" r:id="rId9"/>
    <p:sldId id="316" r:id="rId10"/>
    <p:sldId id="317" r:id="rId11"/>
    <p:sldId id="318" r:id="rId12"/>
    <p:sldId id="276" r:id="rId13"/>
    <p:sldId id="277" r:id="rId14"/>
    <p:sldId id="311" r:id="rId15"/>
    <p:sldId id="261" r:id="rId16"/>
    <p:sldId id="319" r:id="rId17"/>
    <p:sldId id="270" r:id="rId18"/>
    <p:sldId id="275" r:id="rId19"/>
    <p:sldId id="320" r:id="rId20"/>
    <p:sldId id="301" r:id="rId21"/>
    <p:sldId id="321" r:id="rId22"/>
    <p:sldId id="322" r:id="rId23"/>
    <p:sldId id="303" r:id="rId24"/>
    <p:sldId id="313" r:id="rId25"/>
    <p:sldId id="314" r:id="rId26"/>
    <p:sldId id="271" r:id="rId27"/>
    <p:sldId id="315" r:id="rId28"/>
    <p:sldId id="298" r:id="rId29"/>
    <p:sldId id="283" r:id="rId30"/>
    <p:sldId id="284" r:id="rId31"/>
    <p:sldId id="285" r:id="rId32"/>
    <p:sldId id="294" r:id="rId33"/>
    <p:sldId id="295" r:id="rId34"/>
    <p:sldId id="296" r:id="rId35"/>
    <p:sldId id="289" r:id="rId36"/>
    <p:sldId id="290" r:id="rId37"/>
    <p:sldId id="291" r:id="rId38"/>
    <p:sldId id="292" r:id="rId39"/>
    <p:sldId id="299" r:id="rId40"/>
    <p:sldId id="272" r:id="rId41"/>
    <p:sldId id="304" r:id="rId42"/>
    <p:sldId id="310" r:id="rId43"/>
    <p:sldId id="307" r:id="rId44"/>
    <p:sldId id="305" r:id="rId45"/>
    <p:sldId id="308" r:id="rId46"/>
    <p:sldId id="306" r:id="rId47"/>
    <p:sldId id="279" r:id="rId48"/>
    <p:sldId id="269" r:id="rId49"/>
    <p:sldId id="281" r:id="rId50"/>
    <p:sldId id="312" r:id="rId51"/>
    <p:sldId id="268" r:id="rId52"/>
    <p:sldId id="297" r:id="rId53"/>
    <p:sldId id="323" r:id="rId54"/>
    <p:sldId id="324" r:id="rId55"/>
    <p:sldId id="325" r:id="rId56"/>
    <p:sldId id="326" r:id="rId57"/>
    <p:sldId id="32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/Angenda" id="{76D6046B-D150-451F-87D2-482E676398B4}">
          <p14:sldIdLst>
            <p14:sldId id="256"/>
            <p14:sldId id="262"/>
          </p14:sldIdLst>
        </p14:section>
        <p14:section name="Introduction" id="{9B49AF41-1C4E-40E3-BFA5-6A4FACDE04FE}">
          <p14:sldIdLst>
            <p14:sldId id="263"/>
          </p14:sldIdLst>
        </p14:section>
        <p14:section name="Motivation" id="{72A22D34-0D97-476C-9AFC-F519F7A1942F}">
          <p14:sldIdLst>
            <p14:sldId id="265"/>
            <p14:sldId id="264"/>
            <p14:sldId id="266"/>
            <p14:sldId id="267"/>
          </p14:sldIdLst>
        </p14:section>
        <p14:section name="Design Approach" id="{2793174F-974E-4182-ADAB-0F8E12E64552}">
          <p14:sldIdLst>
            <p14:sldId id="300"/>
          </p14:sldIdLst>
        </p14:section>
        <p14:section name="Budget" id="{509844D8-6DEF-47F2-B408-665832A1E0E3}">
          <p14:sldIdLst>
            <p14:sldId id="316"/>
            <p14:sldId id="317"/>
            <p14:sldId id="318"/>
          </p14:sldIdLst>
        </p14:section>
        <p14:section name="Design" id="{469F1377-38AB-4B9C-9F1F-68C5796EAF33}">
          <p14:sldIdLst>
            <p14:sldId id="276"/>
            <p14:sldId id="277"/>
            <p14:sldId id="311"/>
            <p14:sldId id="261"/>
            <p14:sldId id="319"/>
            <p14:sldId id="270"/>
            <p14:sldId id="275"/>
            <p14:sldId id="320"/>
            <p14:sldId id="301"/>
            <p14:sldId id="321"/>
            <p14:sldId id="322"/>
            <p14:sldId id="303"/>
            <p14:sldId id="313"/>
            <p14:sldId id="314"/>
            <p14:sldId id="271"/>
            <p14:sldId id="315"/>
            <p14:sldId id="298"/>
            <p14:sldId id="283"/>
            <p14:sldId id="284"/>
            <p14:sldId id="285"/>
            <p14:sldId id="294"/>
            <p14:sldId id="295"/>
            <p14:sldId id="296"/>
            <p14:sldId id="289"/>
            <p14:sldId id="290"/>
            <p14:sldId id="291"/>
            <p14:sldId id="292"/>
            <p14:sldId id="299"/>
            <p14:sldId id="272"/>
            <p14:sldId id="304"/>
            <p14:sldId id="310"/>
            <p14:sldId id="307"/>
            <p14:sldId id="305"/>
            <p14:sldId id="308"/>
            <p14:sldId id="306"/>
            <p14:sldId id="279"/>
          </p14:sldIdLst>
        </p14:section>
        <p14:section name="FMEA" id="{4FDCAB87-F2A8-4383-88F4-8E70D281F673}">
          <p14:sldIdLst>
            <p14:sldId id="269"/>
          </p14:sldIdLst>
        </p14:section>
        <p14:section name="Conclusion" id="{8D0EB9DF-449E-464E-B0A6-3B16FE21ECDF}">
          <p14:sldIdLst>
            <p14:sldId id="281"/>
            <p14:sldId id="312"/>
          </p14:sldIdLst>
        </p14:section>
        <p14:section name="Individual" id="{C08723E0-6AD8-4255-BFA3-8DF72EBE7D79}">
          <p14:sldIdLst>
            <p14:sldId id="268"/>
            <p14:sldId id="297"/>
            <p14:sldId id="323"/>
            <p14:sldId id="324"/>
            <p14:sldId id="325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-624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140BA-0231-455E-9316-1D73A33F1CEF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6BDF5-4FA6-46A2-80D2-372E71923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2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Moved this slide due</a:t>
            </a:r>
            <a:r>
              <a:rPr lang="en-US" baseline="0" dirty="0" smtClean="0"/>
              <a:t> referencing STK and orbits before GPS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20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Predicted assumes 40% weather throughput,</a:t>
            </a:r>
            <a:r>
              <a:rPr lang="en-US" baseline="0" dirty="0" smtClean="0"/>
              <a:t> maximum expected data errors, and 1 MB of other data transferred per day (handshakes, diagnostics, log files)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65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77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Magnets</a:t>
            </a:r>
            <a:r>
              <a:rPr lang="en-US" baseline="0" dirty="0" smtClean="0"/>
              <a:t> are annoying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67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Leaving</a:t>
            </a:r>
            <a:r>
              <a:rPr lang="en-US" baseline="0" dirty="0" smtClean="0"/>
              <a:t> for Australia took me out of the loop for the project and I had to spend time catching up with where things were. Keeping things together an organized makes things happen. You don’t design in a vacuum. Ask people and you can find help. One paper from our sponsor allowed me to create a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simulation to verify our PMACS. Putting something in space makes all of your challenges that much tougher. Orbits, reliability, power; all become really hard when you have zero-margin for failure. I also learned that in space things get hot and cold. I knew that, but never the magnitude of the variation.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05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3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11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2883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40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2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54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90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33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6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5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1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8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0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3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94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emf"/><Relationship Id="rId7" Type="http://schemas.openxmlformats.org/officeDocument/2006/relationships/image" Target="../media/image24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emf"/><Relationship Id="rId4" Type="http://schemas.openxmlformats.org/officeDocument/2006/relationships/image" Target="../media/image20.emf"/><Relationship Id="rId9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3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7.emf"/><Relationship Id="rId7" Type="http://schemas.openxmlformats.org/officeDocument/2006/relationships/image" Target="../media/image33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0.emf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2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2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CubeSat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Critical Design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7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Initial Budget</a:t>
            </a:r>
          </a:p>
          <a:p>
            <a:pPr lvl="1"/>
            <a:r>
              <a:rPr lang="en-US" sz="2000" dirty="0" smtClean="0"/>
              <a:t>Lower </a:t>
            </a:r>
          </a:p>
          <a:p>
            <a:pPr lvl="2"/>
            <a:r>
              <a:rPr lang="en-US" dirty="0" smtClean="0"/>
              <a:t>$50,000</a:t>
            </a:r>
          </a:p>
          <a:p>
            <a:pPr lvl="1"/>
            <a:r>
              <a:rPr lang="en-US" dirty="0" smtClean="0"/>
              <a:t>Middle </a:t>
            </a:r>
          </a:p>
          <a:p>
            <a:pPr lvl="2"/>
            <a:r>
              <a:rPr lang="en-US" dirty="0" smtClean="0"/>
              <a:t>$75,000</a:t>
            </a:r>
          </a:p>
          <a:p>
            <a:pPr lvl="1"/>
            <a:r>
              <a:rPr lang="en-US" dirty="0" smtClean="0"/>
              <a:t>Upper</a:t>
            </a:r>
          </a:p>
          <a:p>
            <a:pPr lvl="2"/>
            <a:r>
              <a:rPr lang="en-US" dirty="0" smtClean="0"/>
              <a:t>$100,000</a:t>
            </a:r>
          </a:p>
          <a:p>
            <a:r>
              <a:rPr lang="en-US" dirty="0" smtClean="0"/>
              <a:t>NASA Proposal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2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Budget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92183" y="1630491"/>
          <a:ext cx="9637444" cy="4790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9361"/>
                <a:gridCol w="2409361"/>
                <a:gridCol w="2409361"/>
                <a:gridCol w="24093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A712D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$10,800*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OEM615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Novatel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GPS 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Frequency </a:t>
                      </a:r>
                      <a:r>
                        <a:rPr lang="en-US" dirty="0" err="1" smtClean="0"/>
                        <a:t>MircoStrip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Antdevco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NanoPower</a:t>
                      </a:r>
                      <a:r>
                        <a:rPr lang="en-US" baseline="0" dirty="0" smtClean="0"/>
                        <a:t> BPX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$6,200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Power Management Board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P31us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$6,200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MM2-TTL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Freewave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$1,500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Antenna (WHIP)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CS-CPUT-STX-02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$4,725?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Deployable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Solar Panels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SP-L-DD1S3U-0039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$40,300*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92183" y="1063416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Cost: $80,725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3109" y="6522720"/>
            <a:ext cx="4946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 Denotes the cost of 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57444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Solidworks</a:t>
            </a:r>
            <a:r>
              <a:rPr lang="en-US" dirty="0" smtClean="0"/>
              <a:t> Model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Century College to Manufacture to Specifications</a:t>
            </a:r>
          </a:p>
          <a:p>
            <a:pPr lvl="1"/>
            <a:r>
              <a:rPr lang="en-US" dirty="0" smtClean="0"/>
              <a:t>Sub Contracted by UMN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Thermal environment ( heat shielding 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9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30" y="1227138"/>
            <a:ext cx="8889553" cy="516096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Wiring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62" y="1301578"/>
            <a:ext cx="8972560" cy="51473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72216" y="4234248"/>
            <a:ext cx="84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I2C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320323" y="2722605"/>
            <a:ext cx="84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I2C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49762" y="3505934"/>
            <a:ext cx="139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Onboard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51605" y="4234248"/>
            <a:ext cx="139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Onboard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261442" y="2677982"/>
            <a:ext cx="139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Serial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62188" y="3505934"/>
            <a:ext cx="139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Serial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12475" y="2219090"/>
            <a:ext cx="139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14055" y="1861107"/>
            <a:ext cx="139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30" y="1227138"/>
            <a:ext cx="8889553" cy="516096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 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Gyroscopes</a:t>
            </a:r>
          </a:p>
          <a:p>
            <a:pPr lvl="1"/>
            <a:r>
              <a:rPr lang="en-US" dirty="0" smtClean="0"/>
              <a:t>Magnetometers</a:t>
            </a:r>
            <a:endParaRPr lang="en-US" dirty="0" smtClean="0"/>
          </a:p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Pointing Accuracy &lt;5º</a:t>
            </a:r>
          </a:p>
          <a:p>
            <a:r>
              <a:rPr lang="en-US" dirty="0" smtClean="0"/>
              <a:t>GPS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3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ADNCS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" t="5752" r="21680" b="6503"/>
          <a:stretch/>
        </p:blipFill>
        <p:spPr>
          <a:xfrm>
            <a:off x="562456" y="3064693"/>
            <a:ext cx="4850674" cy="3083558"/>
          </a:xfrm>
        </p:spPr>
      </p:pic>
      <p:sp>
        <p:nvSpPr>
          <p:cNvPr id="8" name="TextBox 7"/>
          <p:cNvSpPr txBox="1"/>
          <p:nvPr/>
        </p:nvSpPr>
        <p:spPr>
          <a:xfrm>
            <a:off x="562456" y="1154440"/>
            <a:ext cx="45981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Orbit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Altitude: 410 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Inclination: 60 Degrees </a:t>
            </a:r>
            <a:endParaRPr lang="en-US" dirty="0"/>
          </a:p>
        </p:txBody>
      </p:sp>
      <p:pic>
        <p:nvPicPr>
          <p:cNvPr id="9" name="Movie 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5480" y="3064694"/>
            <a:ext cx="6271642" cy="308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57300" lvl="2" indent="-457200">
              <a:buAutoNum type="arabicPeriod"/>
            </a:pPr>
            <a:r>
              <a:rPr lang="en-US" sz="3200" dirty="0" smtClean="0"/>
              <a:t>Introduction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Motivation</a:t>
            </a:r>
            <a:endParaRPr lang="en-US" sz="3200" dirty="0"/>
          </a:p>
          <a:p>
            <a:pPr marL="1257300" lvl="2" indent="-457200">
              <a:buAutoNum type="arabicPeriod"/>
            </a:pPr>
            <a:r>
              <a:rPr lang="en-US" sz="3200" dirty="0" smtClean="0"/>
              <a:t>Approach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Budget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Design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Standards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FMEA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Conclusion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 control </a:t>
            </a:r>
            <a:r>
              <a:rPr lang="en-US" dirty="0" err="1" smtClean="0"/>
              <a:t>mathematatatatatics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why passive?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power savings,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FMEA analytics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 (</a:t>
            </a:r>
            <a:r>
              <a:rPr lang="en-US" dirty="0"/>
              <a:t>Novatel 615 with Single Frequency </a:t>
            </a:r>
            <a:r>
              <a:rPr lang="en-US" dirty="0" err="1" smtClean="0"/>
              <a:t>MircoStrip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(50 Hz)</a:t>
            </a:r>
          </a:p>
          <a:p>
            <a:pPr lvl="1"/>
            <a:r>
              <a:rPr lang="en-US" dirty="0" smtClean="0"/>
              <a:t>GPS Time </a:t>
            </a:r>
          </a:p>
          <a:p>
            <a:pPr lvl="1"/>
            <a:r>
              <a:rPr lang="en-US" dirty="0" smtClean="0"/>
              <a:t>GPS Position and Standard deviation 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GPS </a:t>
            </a:r>
            <a:r>
              <a:rPr lang="en-US" dirty="0" smtClean="0"/>
              <a:t>velocity and </a:t>
            </a:r>
            <a:r>
              <a:rPr lang="en-US" dirty="0"/>
              <a:t>Standard deviation </a:t>
            </a:r>
            <a:endParaRPr lang="en-US" dirty="0" smtClean="0"/>
          </a:p>
          <a:p>
            <a:pPr lvl="1"/>
            <a:r>
              <a:rPr lang="en-US" dirty="0" smtClean="0"/>
              <a:t>Number of Satellites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8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of Satellites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4 satellites</a:t>
            </a:r>
          </a:p>
          <a:p>
            <a:r>
              <a:rPr lang="en-US" dirty="0" smtClean="0"/>
              <a:t>Verification done with STK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9" t="3715" r="24074" b="10874"/>
          <a:stretch/>
        </p:blipFill>
        <p:spPr>
          <a:xfrm>
            <a:off x="5364480" y="1733004"/>
            <a:ext cx="5381898" cy="47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28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r>
              <a:rPr lang="en-US" dirty="0" smtClean="0"/>
              <a:t>High level description, inputs, etc.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4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91604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Requirements for GRID/GPS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30" y="1227138"/>
            <a:ext cx="8889553" cy="516096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44041" y="1109086"/>
            <a:ext cx="1895986" cy="2468611"/>
          </a:xfrm>
          <a:prstGeom prst="roundRect">
            <a:avLst/>
          </a:prstGeom>
          <a:solidFill>
            <a:srgbClr val="FFFF00">
              <a:alpha val="4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981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Requirements for GRID/GPS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GRID/GPS may generate up to 20 MB per GRB event</a:t>
            </a:r>
          </a:p>
          <a:p>
            <a:r>
              <a:rPr lang="en-US" dirty="0" smtClean="0"/>
              <a:t>GRID/GPS must save data files in 128 </a:t>
            </a:r>
            <a:r>
              <a:rPr lang="en-US" dirty="0"/>
              <a:t>K</a:t>
            </a:r>
            <a:r>
              <a:rPr lang="en-US" dirty="0" smtClean="0"/>
              <a:t>B packets (maximum).</a:t>
            </a:r>
          </a:p>
          <a:p>
            <a:r>
              <a:rPr lang="en-US" dirty="0" smtClean="0"/>
              <a:t>Must use logical data naming structure</a:t>
            </a:r>
          </a:p>
          <a:p>
            <a:r>
              <a:rPr lang="en-US" dirty="0" smtClean="0"/>
              <a:t>Flight computer must generate and save a checksum for each packet file individually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9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Communications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30" y="1227138"/>
            <a:ext cx="8889553" cy="516096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4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100054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total theoretical data that can be transferred per day: 50 MB</a:t>
            </a:r>
          </a:p>
          <a:p>
            <a:r>
              <a:rPr lang="en-US" dirty="0" smtClean="0"/>
              <a:t>Expected effects reducing this value</a:t>
            </a:r>
          </a:p>
          <a:p>
            <a:pPr lvl="1"/>
            <a:r>
              <a:rPr lang="en-US" dirty="0" smtClean="0"/>
              <a:t>Weather</a:t>
            </a:r>
          </a:p>
          <a:p>
            <a:pPr lvl="1"/>
            <a:r>
              <a:rPr lang="en-US" dirty="0" smtClean="0"/>
              <a:t>Communications Algorithm</a:t>
            </a:r>
            <a:endParaRPr lang="en-US" dirty="0"/>
          </a:p>
          <a:p>
            <a:pPr lvl="1"/>
            <a:r>
              <a:rPr lang="en-US" dirty="0" smtClean="0"/>
              <a:t>Random Data Errors</a:t>
            </a:r>
          </a:p>
          <a:p>
            <a:r>
              <a:rPr lang="en-US" dirty="0" smtClean="0"/>
              <a:t>Expected science data transfer per day: 15 MB</a:t>
            </a:r>
          </a:p>
          <a:p>
            <a:r>
              <a:rPr lang="en-US" dirty="0" smtClean="0"/>
              <a:t>Guaranteed total data transfer per day: 10 MB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42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Hardware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FreeWave</a:t>
            </a:r>
            <a:r>
              <a:rPr lang="en-US" dirty="0" smtClean="0"/>
              <a:t> Radio @ </a:t>
            </a:r>
            <a:r>
              <a:rPr lang="en-US" dirty="0"/>
              <a:t>915MHz</a:t>
            </a:r>
            <a:endParaRPr lang="en-US" dirty="0" smtClean="0"/>
          </a:p>
          <a:p>
            <a:r>
              <a:rPr lang="en-US" dirty="0" smtClean="0"/>
              <a:t>Whip Antenna</a:t>
            </a:r>
          </a:p>
          <a:p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BE COMPLETED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0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371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57" y="925937"/>
            <a:ext cx="6502400" cy="64262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1: Active Pinging</a:t>
            </a:r>
          </a:p>
          <a:p>
            <a:r>
              <a:rPr lang="en-US" dirty="0" smtClean="0"/>
              <a:t>Check if any other ground stations are currently in contact with </a:t>
            </a:r>
            <a:r>
              <a:rPr lang="en-US" dirty="0" err="1" smtClean="0"/>
              <a:t>CubeSat</a:t>
            </a:r>
            <a:endParaRPr lang="en-US" dirty="0" smtClean="0"/>
          </a:p>
          <a:p>
            <a:r>
              <a:rPr lang="en-US" dirty="0" smtClean="0"/>
              <a:t>If not, send hail signal once every 3 seconds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528" y="1205963"/>
            <a:ext cx="1676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6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07081E-8 1.38953E-8 L 0.2912 1.38953E-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37841" y="1617701"/>
            <a:ext cx="4157268" cy="191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lvl="1" indent="0" algn="ctr">
              <a:buFont typeface="Wingdings 3" charset="2"/>
              <a:buNone/>
            </a:pPr>
            <a:r>
              <a:rPr lang="en-US" sz="2400" u="sng" smtClean="0">
                <a:solidFill>
                  <a:srgbClr val="FFC000"/>
                </a:solidFill>
              </a:rPr>
              <a:t>Team Lead/Structure</a:t>
            </a:r>
          </a:p>
          <a:p>
            <a:pPr marL="457200" lvl="1" indent="0" algn="ctr">
              <a:buFont typeface="Wingdings 3" charset="2"/>
              <a:buNone/>
            </a:pPr>
            <a:r>
              <a:rPr lang="en-US" sz="2000" smtClean="0"/>
              <a:t>Charles Denis</a:t>
            </a:r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5574" y="3218375"/>
            <a:ext cx="3380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ADNCS</a:t>
            </a:r>
          </a:p>
          <a:p>
            <a:pPr algn="ctr"/>
            <a:r>
              <a:rPr lang="en-US" sz="2000" dirty="0" smtClean="0"/>
              <a:t>Jacob Gustafson</a:t>
            </a:r>
          </a:p>
          <a:p>
            <a:pPr algn="ctr"/>
            <a:r>
              <a:rPr lang="en-US" sz="2000" dirty="0" smtClean="0"/>
              <a:t>Brian Hanson</a:t>
            </a:r>
          </a:p>
          <a:p>
            <a:pPr algn="ctr"/>
            <a:r>
              <a:rPr lang="en-US" sz="2000" dirty="0" smtClean="0"/>
              <a:t>Nicholas Sloan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99" y="1353460"/>
            <a:ext cx="4294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Communications</a:t>
            </a:r>
          </a:p>
          <a:p>
            <a:pPr algn="ctr"/>
            <a:r>
              <a:rPr lang="en-US" sz="2000" dirty="0" smtClean="0"/>
              <a:t>Ben </a:t>
            </a:r>
            <a:r>
              <a:rPr lang="en-US" sz="2000" dirty="0" err="1" smtClean="0"/>
              <a:t>Setterholm</a:t>
            </a:r>
            <a:endParaRPr lang="en-US" sz="2000" dirty="0" smtClean="0"/>
          </a:p>
          <a:p>
            <a:pPr algn="ctr"/>
            <a:r>
              <a:rPr lang="en-US" sz="2000" dirty="0" smtClean="0"/>
              <a:t>Tim </a:t>
            </a:r>
            <a:r>
              <a:rPr lang="en-US" sz="2000" dirty="0" err="1" smtClean="0"/>
              <a:t>Kukowski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839689" y="3205739"/>
            <a:ext cx="3893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Power Management</a:t>
            </a:r>
          </a:p>
          <a:p>
            <a:pPr algn="ctr"/>
            <a:r>
              <a:rPr lang="en-US" sz="2000" dirty="0" smtClean="0"/>
              <a:t>Ethan Arendt</a:t>
            </a:r>
          </a:p>
          <a:p>
            <a:pPr algn="ctr"/>
            <a:r>
              <a:rPr lang="en-US" sz="2000" dirty="0" smtClean="0"/>
              <a:t>Justin Seifert</a:t>
            </a:r>
          </a:p>
          <a:p>
            <a:pPr algn="ctr"/>
            <a:r>
              <a:rPr lang="en-US" sz="2000" dirty="0" smtClean="0"/>
              <a:t>Nicholas </a:t>
            </a:r>
            <a:r>
              <a:rPr lang="en-US" sz="2000" dirty="0" err="1" smtClean="0"/>
              <a:t>Janak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4604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5506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2: Establish Connection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replies to hail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transmits GPS location, heading, and velocity information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transmits number of files ready for downlink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0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0872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solidFill>
            <a:srgbClr val="FFFF0B">
              <a:alpha val="91000"/>
            </a:srgbClr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1" y="1442890"/>
            <a:ext cx="4051300" cy="3972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" y="1447483"/>
            <a:ext cx="4051300" cy="3935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" y="1442890"/>
            <a:ext cx="4051300" cy="3972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83348" y="3495566"/>
            <a:ext cx="54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3560" y="3403600"/>
            <a:ext cx="2222500" cy="381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36634" y="3486970"/>
            <a:ext cx="1094480" cy="376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2000 km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67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solidFill>
            <a:srgbClr val="FFFF0B">
              <a:alpha val="91000"/>
            </a:srgbClr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 err="1" smtClean="0">
                <a:solidFill>
                  <a:srgbClr val="000000"/>
                </a:solidFill>
              </a:rPr>
              <a:t>CubeSat</a:t>
            </a:r>
            <a:r>
              <a:rPr lang="en-US" dirty="0" smtClean="0">
                <a:solidFill>
                  <a:srgbClr val="000000"/>
                </a:solidFill>
              </a:rPr>
              <a:t> 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581" y="1976636"/>
            <a:ext cx="10795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9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solidFill>
            <a:srgbClr val="FFFF0B">
              <a:alpha val="91000"/>
            </a:srgbClr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4" y="1206500"/>
            <a:ext cx="4438919" cy="444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4" y="1207008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 err="1" smtClean="0">
                <a:solidFill>
                  <a:srgbClr val="000000"/>
                </a:solidFill>
              </a:rPr>
              <a:t>CubeSat</a:t>
            </a:r>
            <a:r>
              <a:rPr lang="en-US" dirty="0" smtClean="0">
                <a:solidFill>
                  <a:srgbClr val="000000"/>
                </a:solidFill>
              </a:rPr>
              <a:t> 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Forward time step</a:t>
            </a:r>
          </a:p>
          <a:p>
            <a:pPr lvl="1">
              <a:buClrTx/>
            </a:pPr>
            <a:r>
              <a:rPr lang="en-US" dirty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second intervals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34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1395302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dirty="0"/>
              <a:t>transfer queued file</a:t>
            </a:r>
          </a:p>
          <a:p>
            <a:pPr lvl="1"/>
            <a:r>
              <a:rPr lang="en-US" dirty="0"/>
              <a:t>transfer log file</a:t>
            </a:r>
          </a:p>
          <a:p>
            <a:pPr lvl="1"/>
            <a:r>
              <a:rPr lang="en-US" dirty="0"/>
              <a:t>diagnostics</a:t>
            </a:r>
          </a:p>
          <a:p>
            <a:pPr lvl="1"/>
            <a:r>
              <a:rPr lang="en-US" dirty="0"/>
              <a:t>delete queued </a:t>
            </a:r>
            <a:r>
              <a:rPr lang="en-US" dirty="0" smtClean="0"/>
              <a:t>file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669243" y="4078577"/>
            <a:ext cx="3843158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smtClean="0"/>
              <a:t>delete all data files</a:t>
            </a:r>
          </a:p>
          <a:p>
            <a:pPr lvl="1"/>
            <a:r>
              <a:rPr lang="en-US" dirty="0" smtClean="0"/>
              <a:t>delete log file</a:t>
            </a:r>
          </a:p>
          <a:p>
            <a:pPr lvl="1"/>
            <a:r>
              <a:rPr lang="en-US" dirty="0" smtClean="0"/>
              <a:t>reboot OS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oodbye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6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8352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5: Transmit Data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transmits one 128 </a:t>
            </a:r>
            <a:r>
              <a:rPr lang="en-US" dirty="0" err="1" smtClean="0"/>
              <a:t>kB</a:t>
            </a:r>
            <a:r>
              <a:rPr lang="en-US" dirty="0" smtClean="0"/>
              <a:t> packet</a:t>
            </a:r>
          </a:p>
          <a:p>
            <a:pPr lvl="1"/>
            <a:r>
              <a:rPr lang="en-US" dirty="0" smtClean="0"/>
              <a:t>3 time steps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7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298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6: Error Checking</a:t>
            </a:r>
          </a:p>
          <a:p>
            <a:r>
              <a:rPr lang="en-US" dirty="0" smtClean="0"/>
              <a:t>Ground Station computes checksum</a:t>
            </a:r>
          </a:p>
          <a:p>
            <a:r>
              <a:rPr lang="en-US" dirty="0" smtClean="0"/>
              <a:t>Ground Station transmits checksum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3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5506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7: Confirmation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checks checksum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relays success/failure to ground station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appends log file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marks file for deletion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1929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Diagnostics</a:t>
            </a:r>
          </a:p>
          <a:p>
            <a:r>
              <a:rPr lang="en-US" dirty="0" smtClean="0"/>
              <a:t>Onboard Time</a:t>
            </a:r>
          </a:p>
          <a:p>
            <a:r>
              <a:rPr lang="en-US" dirty="0" smtClean="0"/>
              <a:t>GPS Position, Velocity, Satellite Lock</a:t>
            </a:r>
          </a:p>
          <a:p>
            <a:r>
              <a:rPr lang="en-US" dirty="0" smtClean="0"/>
              <a:t>Battery Status, Panel Cell Performance</a:t>
            </a:r>
          </a:p>
          <a:p>
            <a:r>
              <a:rPr lang="en-US" dirty="0" smtClean="0"/>
              <a:t>Attitude Magnetic Lock</a:t>
            </a:r>
          </a:p>
          <a:p>
            <a:r>
              <a:rPr lang="en-US" dirty="0" smtClean="0"/>
              <a:t>Data Storage Check</a:t>
            </a:r>
          </a:p>
          <a:p>
            <a:r>
              <a:rPr lang="en-US" dirty="0" smtClean="0"/>
              <a:t>Detector Diagnostics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3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6" y="1239837"/>
            <a:ext cx="8585553" cy="5262179"/>
          </a:xfrm>
        </p:spPr>
      </p:pic>
    </p:spTree>
    <p:extLst>
      <p:ext uri="{BB962C8B-B14F-4D97-AF65-F5344CB8AC3E}">
        <p14:creationId xmlns:p14="http://schemas.microsoft.com/office/powerpoint/2010/main" val="397382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30" y="1227138"/>
            <a:ext cx="8889553" cy="516096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7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Power needed</a:t>
            </a:r>
          </a:p>
          <a:p>
            <a:pPr lvl="1"/>
            <a:r>
              <a:rPr lang="en-US" dirty="0" smtClean="0"/>
              <a:t>Power supplied</a:t>
            </a:r>
          </a:p>
          <a:p>
            <a:pPr lvl="1"/>
            <a:r>
              <a:rPr lang="en-US" dirty="0" smtClean="0"/>
              <a:t>Initial design / needed design</a:t>
            </a:r>
          </a:p>
          <a:p>
            <a:pPr lvl="1"/>
            <a:r>
              <a:rPr lang="en-US" dirty="0" err="1" smtClean="0"/>
              <a:t>deployables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2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Enviromental</a:t>
            </a:r>
            <a:r>
              <a:rPr lang="en-US" dirty="0" smtClean="0"/>
              <a:t> aspects. (orbits)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76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components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6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charge vs discharge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5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Wiring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2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order of operations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24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5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COMPLETED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1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Conclusion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Delivered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Cubesat</a:t>
            </a:r>
            <a:r>
              <a:rPr lang="en-US" dirty="0" smtClean="0"/>
              <a:t> Hardware Design</a:t>
            </a:r>
          </a:p>
          <a:p>
            <a:pPr lvl="1"/>
            <a:r>
              <a:rPr lang="en-US" dirty="0" smtClean="0"/>
              <a:t>Planned Orbit</a:t>
            </a:r>
          </a:p>
          <a:p>
            <a:pPr lvl="1"/>
            <a:r>
              <a:rPr lang="en-US" dirty="0" err="1" smtClean="0"/>
              <a:t>Verfieid</a:t>
            </a:r>
            <a:endParaRPr lang="en-US" dirty="0" smtClean="0"/>
          </a:p>
          <a:p>
            <a:r>
              <a:rPr lang="en-US" dirty="0" smtClean="0"/>
              <a:t>TO BE </a:t>
            </a:r>
            <a:r>
              <a:rPr lang="en-US" dirty="0" smtClean="0"/>
              <a:t>COMPLETED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8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  <a:p>
            <a:pPr lvl="1"/>
            <a:r>
              <a:rPr lang="en-US" dirty="0"/>
              <a:t>Gamma Ray Intensity Detector (GRID)</a:t>
            </a:r>
          </a:p>
          <a:p>
            <a:r>
              <a:rPr lang="en-US" dirty="0"/>
              <a:t>What GRID does?</a:t>
            </a:r>
          </a:p>
          <a:p>
            <a:pPr lvl="1"/>
            <a:r>
              <a:rPr lang="en-US" dirty="0"/>
              <a:t>Detect Gamma Ray Events to conceptually prove deep space navigation concepts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02" y="2933837"/>
            <a:ext cx="6065269" cy="305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71882" y="5985593"/>
            <a:ext cx="571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/>
            <a:r>
              <a:rPr lang="en-US" sz="1200" dirty="0" smtClean="0"/>
              <a:t>Figure 1. This figures shows six examples of known Gamma Ray bursts from our universe. The data in the plots represents the relation between Kilo-Electron Volts and Seconds in time.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056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is the next steps to be done in spring.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8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Reports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1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COMPLETED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75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332054"/>
            <a:ext cx="10714995" cy="5160723"/>
          </a:xfrm>
        </p:spPr>
        <p:txBody>
          <a:bodyPr/>
          <a:lstStyle/>
          <a:p>
            <a:r>
              <a:rPr lang="en-US" dirty="0"/>
              <a:t>don't reinvent the </a:t>
            </a:r>
            <a:r>
              <a:rPr lang="en-US" dirty="0" smtClean="0"/>
              <a:t>wheel</a:t>
            </a:r>
          </a:p>
          <a:p>
            <a:r>
              <a:rPr lang="en-US" dirty="0" smtClean="0"/>
              <a:t>You can never know too much</a:t>
            </a:r>
          </a:p>
          <a:p>
            <a:r>
              <a:rPr lang="en-US" dirty="0" smtClean="0"/>
              <a:t>Don’t be afraid to ask </a:t>
            </a:r>
          </a:p>
          <a:p>
            <a:pPr lvl="1"/>
            <a:r>
              <a:rPr lang="en-US" dirty="0" smtClean="0"/>
              <a:t>(its okay to not know everything)</a:t>
            </a:r>
          </a:p>
          <a:p>
            <a:r>
              <a:rPr lang="en-US" dirty="0" smtClean="0"/>
              <a:t>Double Check EVERYTHING!!!!!!!!!!!!</a:t>
            </a:r>
          </a:p>
          <a:p>
            <a:r>
              <a:rPr lang="en-US" dirty="0" smtClean="0"/>
              <a:t>Remember to have fun</a:t>
            </a:r>
          </a:p>
          <a:p>
            <a:pPr lvl="1"/>
            <a:r>
              <a:rPr lang="en-US" dirty="0" smtClean="0"/>
              <a:t>But only so much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86446" y="6238861"/>
            <a:ext cx="7489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https://trimaps.com/custom-map-users/interactive-map-made-easy-for-developers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14" y="1878840"/>
            <a:ext cx="5029902" cy="28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37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Parts Choice </a:t>
            </a:r>
          </a:p>
          <a:p>
            <a:pPr lvl="1"/>
            <a:r>
              <a:rPr lang="en-US" dirty="0" smtClean="0"/>
              <a:t>Antenna Choice </a:t>
            </a:r>
          </a:p>
          <a:p>
            <a:r>
              <a:rPr lang="en-US" dirty="0" smtClean="0"/>
              <a:t>Attitude determination </a:t>
            </a:r>
          </a:p>
          <a:p>
            <a:pPr lvl="1"/>
            <a:r>
              <a:rPr lang="en-US" dirty="0" smtClean="0"/>
              <a:t>Initial Research  on Algorithm </a:t>
            </a:r>
          </a:p>
          <a:p>
            <a:r>
              <a:rPr lang="en-US" dirty="0" smtClean="0"/>
              <a:t>STK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718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on CubeSat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Power Budget  </a:t>
            </a:r>
          </a:p>
          <a:p>
            <a:pPr lvl="1"/>
            <a:r>
              <a:rPr lang="en-US" dirty="0"/>
              <a:t>Link Budget </a:t>
            </a:r>
          </a:p>
          <a:p>
            <a:pPr lvl="1"/>
            <a:r>
              <a:rPr lang="en-US" dirty="0"/>
              <a:t>GPS Verification </a:t>
            </a:r>
          </a:p>
          <a:p>
            <a:r>
              <a:rPr lang="en-US" dirty="0" smtClean="0"/>
              <a:t>Very Powerful</a:t>
            </a:r>
          </a:p>
          <a:p>
            <a:r>
              <a:rPr lang="en-US" dirty="0" smtClean="0"/>
              <a:t>Not just used for Space Applications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9" t="3715" r="24074" b="10874"/>
          <a:stretch/>
        </p:blipFill>
        <p:spPr>
          <a:xfrm>
            <a:off x="5427227" y="1811384"/>
            <a:ext cx="4918555" cy="434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59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Initial research into hardware</a:t>
            </a:r>
          </a:p>
          <a:p>
            <a:r>
              <a:rPr lang="en-US" dirty="0" smtClean="0"/>
              <a:t>Passive Magnetic Attitude Control System</a:t>
            </a:r>
          </a:p>
          <a:p>
            <a:pPr lvl="1"/>
            <a:r>
              <a:rPr lang="en-US" dirty="0" smtClean="0"/>
              <a:t>Materials Sourcing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simulation and verification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69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Importance of Consistency</a:t>
            </a:r>
          </a:p>
          <a:p>
            <a:pPr lvl="1"/>
            <a:r>
              <a:rPr lang="en-US" dirty="0" smtClean="0"/>
              <a:t>Being gone for ~1 month on a 3-month projects makes things difficult</a:t>
            </a:r>
          </a:p>
          <a:p>
            <a:r>
              <a:rPr lang="en-US" dirty="0" smtClean="0"/>
              <a:t>Organization makes your life easier</a:t>
            </a:r>
          </a:p>
          <a:p>
            <a:r>
              <a:rPr lang="en-US" dirty="0" smtClean="0"/>
              <a:t>People want to help (so ask questions)</a:t>
            </a:r>
          </a:p>
          <a:p>
            <a:r>
              <a:rPr lang="en-US" dirty="0" smtClean="0"/>
              <a:t>Space is difficult</a:t>
            </a:r>
          </a:p>
          <a:p>
            <a:r>
              <a:rPr lang="en-US" dirty="0" smtClean="0"/>
              <a:t>Never stop learning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8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Requirements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CubeSat shall determine and relay a relative position solution (i.e., relative to the formation) with an accuracy of 10 meters (1 standard deviation)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CubeSat shall determine and relay a relative attitude solution with an accuracy of 10 </a:t>
            </a:r>
            <a:r>
              <a:rPr lang="en-US" dirty="0" err="1"/>
              <a:t>mRad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CubeSat shall maintain a clock offset or timing accuracy (relative to the formation) better than 10 µs.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5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Derived Requirements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Shall </a:t>
            </a:r>
            <a:r>
              <a:rPr lang="en-US" sz="2000" dirty="0"/>
              <a:t>accept </a:t>
            </a:r>
            <a:r>
              <a:rPr lang="en-US" sz="2000" dirty="0" smtClean="0"/>
              <a:t>“GRID” </a:t>
            </a:r>
            <a:r>
              <a:rPr lang="en-US" sz="2000" dirty="0"/>
              <a:t>as a payload</a:t>
            </a:r>
          </a:p>
          <a:p>
            <a:pPr lvl="2"/>
            <a:r>
              <a:rPr lang="en-US" sz="1800" dirty="0"/>
              <a:t>Supplies payload with power </a:t>
            </a:r>
            <a:r>
              <a:rPr lang="en-US" sz="1800" dirty="0" smtClean="0"/>
              <a:t>(3~5W/</a:t>
            </a:r>
            <a:r>
              <a:rPr lang="en-US" sz="1800" dirty="0" err="1" smtClean="0"/>
              <a:t>hr</a:t>
            </a:r>
            <a:r>
              <a:rPr lang="en-US" sz="1800" dirty="0" smtClean="0"/>
              <a:t>) </a:t>
            </a:r>
            <a:r>
              <a:rPr lang="en-US" sz="1800" dirty="0"/>
              <a:t>and communication requirements</a:t>
            </a:r>
          </a:p>
          <a:p>
            <a:pPr lvl="2"/>
            <a:r>
              <a:rPr lang="en-US" sz="1800" dirty="0"/>
              <a:t>Provides environmental data (time, attitude, position) to payload with priority</a:t>
            </a:r>
          </a:p>
          <a:p>
            <a:pPr lvl="2"/>
            <a:r>
              <a:rPr lang="en-US" sz="1800" dirty="0"/>
              <a:t>Receives data from payload to transmit to ground network</a:t>
            </a:r>
          </a:p>
          <a:p>
            <a:endParaRPr lang="en-US" sz="2400" dirty="0"/>
          </a:p>
          <a:p>
            <a:pPr lvl="1"/>
            <a:r>
              <a:rPr lang="en-US" sz="2000" dirty="0"/>
              <a:t>Shall meet NASA CubeSat Launch Initiative requirements</a:t>
            </a:r>
          </a:p>
          <a:p>
            <a:pPr lvl="2"/>
            <a:r>
              <a:rPr lang="en-US" sz="1800" dirty="0"/>
              <a:t>Structural, electrical, and other requirements are listed at </a:t>
            </a:r>
          </a:p>
          <a:p>
            <a:pPr lvl="3"/>
            <a:r>
              <a:rPr lang="en-US" sz="1600" dirty="0"/>
              <a:t>http://www.nasa.gov/pdf/627972main_LSP-REQ-317_01A.pdf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0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</a:p>
          <a:p>
            <a:r>
              <a:rPr lang="en-US" dirty="0" smtClean="0"/>
              <a:t>Off the Shelf components</a:t>
            </a:r>
          </a:p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Focus on design, not technology</a:t>
            </a:r>
          </a:p>
          <a:p>
            <a:pPr lvl="1"/>
            <a:r>
              <a:rPr lang="en-US" dirty="0" smtClean="0"/>
              <a:t>Support for components</a:t>
            </a:r>
          </a:p>
          <a:p>
            <a:r>
              <a:rPr lang="en-US" dirty="0" err="1" smtClean="0"/>
              <a:t>Subteams</a:t>
            </a:r>
            <a:endParaRPr lang="en-US" dirty="0"/>
          </a:p>
          <a:p>
            <a:pPr lvl="1"/>
            <a:r>
              <a:rPr lang="en-US" dirty="0" smtClean="0"/>
              <a:t>Divide and conquer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One to three slides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9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Purchases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Flight Computer </a:t>
            </a:r>
          </a:p>
          <a:p>
            <a:r>
              <a:rPr lang="en-US" dirty="0" smtClean="0"/>
              <a:t>GPS Antenna </a:t>
            </a:r>
          </a:p>
          <a:p>
            <a:r>
              <a:rPr lang="en-US" dirty="0" smtClean="0"/>
              <a:t>GPS receiver </a:t>
            </a:r>
          </a:p>
          <a:p>
            <a:r>
              <a:rPr lang="en-US" dirty="0" smtClean="0"/>
              <a:t>Batteries </a:t>
            </a:r>
          </a:p>
          <a:p>
            <a:r>
              <a:rPr lang="en-US" dirty="0" smtClean="0"/>
              <a:t>Power Management Board </a:t>
            </a:r>
          </a:p>
          <a:p>
            <a:r>
              <a:rPr lang="en-US" dirty="0" smtClean="0"/>
              <a:t>Radio</a:t>
            </a:r>
          </a:p>
          <a:p>
            <a:r>
              <a:rPr lang="en-US" dirty="0" smtClean="0"/>
              <a:t>Antenna (WHIP)</a:t>
            </a:r>
          </a:p>
          <a:p>
            <a:r>
              <a:rPr lang="en-US" dirty="0" smtClean="0"/>
              <a:t>Deployable Solar Panels </a:t>
            </a:r>
          </a:p>
          <a:p>
            <a:r>
              <a:rPr lang="en-US" dirty="0" smtClean="0"/>
              <a:t>Gyroscopes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017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4438</TotalTime>
  <Words>1351</Words>
  <Application>Microsoft Office PowerPoint</Application>
  <PresentationFormat>Custom</PresentationFormat>
  <Paragraphs>390</Paragraphs>
  <Slides>57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Theme1</vt:lpstr>
      <vt:lpstr>CubeSat</vt:lpstr>
      <vt:lpstr>Agenda</vt:lpstr>
      <vt:lpstr>Introduction</vt:lpstr>
      <vt:lpstr>Motivation</vt:lpstr>
      <vt:lpstr>Motivation</vt:lpstr>
      <vt:lpstr>Motivation</vt:lpstr>
      <vt:lpstr>Motivation</vt:lpstr>
      <vt:lpstr>Design Approach</vt:lpstr>
      <vt:lpstr>Purchases </vt:lpstr>
      <vt:lpstr>Budget</vt:lpstr>
      <vt:lpstr>Final Budget</vt:lpstr>
      <vt:lpstr>Design - Model</vt:lpstr>
      <vt:lpstr>Design - Structure</vt:lpstr>
      <vt:lpstr>Design - Structure</vt:lpstr>
      <vt:lpstr>Design</vt:lpstr>
      <vt:lpstr>Wiring</vt:lpstr>
      <vt:lpstr>Design - ADNCS</vt:lpstr>
      <vt:lpstr>DESIGN - ADNCS  Overview</vt:lpstr>
      <vt:lpstr>Design - ADNCS</vt:lpstr>
      <vt:lpstr>DESIGN ADNCS</vt:lpstr>
      <vt:lpstr>DESIGN ADNCS</vt:lpstr>
      <vt:lpstr>Verification of Satellites  </vt:lpstr>
      <vt:lpstr>DESIGN ADNCS</vt:lpstr>
      <vt:lpstr>Design – Requirements for GRID/GPS</vt:lpstr>
      <vt:lpstr>Design – Requirements for GRID/GPS</vt:lpstr>
      <vt:lpstr>Design - Communications</vt:lpstr>
      <vt:lpstr>Design - Communications Overview</vt:lpstr>
      <vt:lpstr>Design - Communications Hardware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- Power</vt:lpstr>
      <vt:lpstr>Design – Power</vt:lpstr>
      <vt:lpstr>Design - Power</vt:lpstr>
      <vt:lpstr>PowerPoint Presentation</vt:lpstr>
      <vt:lpstr>Design – Power Budget</vt:lpstr>
      <vt:lpstr>Design - Power</vt:lpstr>
      <vt:lpstr>Design - Power</vt:lpstr>
      <vt:lpstr>Design – Power</vt:lpstr>
      <vt:lpstr>FMEA</vt:lpstr>
      <vt:lpstr>Conclusion</vt:lpstr>
      <vt:lpstr>Next steps.</vt:lpstr>
      <vt:lpstr>Individual Reports</vt:lpstr>
      <vt:lpstr>Design – Data Link Budget</vt:lpstr>
      <vt:lpstr>Lessons Learned</vt:lpstr>
      <vt:lpstr>Individual Design Contributions</vt:lpstr>
      <vt:lpstr>STK</vt:lpstr>
      <vt:lpstr>Individual Design Contributions</vt:lpstr>
      <vt:lpstr>Lessons Learned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</dc:title>
  <dc:creator>Charles Denis</dc:creator>
  <cp:lastModifiedBy>firepoint</cp:lastModifiedBy>
  <cp:revision>50</cp:revision>
  <dcterms:created xsi:type="dcterms:W3CDTF">2015-11-20T16:46:02Z</dcterms:created>
  <dcterms:modified xsi:type="dcterms:W3CDTF">2015-12-11T01:09:28Z</dcterms:modified>
</cp:coreProperties>
</file>